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Nunito SemiBold"/>
      <p:regular r:id="rId17"/>
      <p:bold r:id="rId18"/>
      <p:italic r:id="rId19"/>
      <p:boldItalic r:id="rId20"/>
    </p:embeddedFon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boldItalic.fntdata"/><Relationship Id="rId11" Type="http://schemas.openxmlformats.org/officeDocument/2006/relationships/slide" Target="slides/slide7.xml"/><Relationship Id="rId22" Type="http://schemas.openxmlformats.org/officeDocument/2006/relationships/font" Target="fonts/Nunito-bold.fntdata"/><Relationship Id="rId10" Type="http://schemas.openxmlformats.org/officeDocument/2006/relationships/slide" Target="slides/slide6.xml"/><Relationship Id="rId21" Type="http://schemas.openxmlformats.org/officeDocument/2006/relationships/font" Target="fonts/Nunito-regular.fntdata"/><Relationship Id="rId13" Type="http://schemas.openxmlformats.org/officeDocument/2006/relationships/slide" Target="slides/slide9.xml"/><Relationship Id="rId24" Type="http://schemas.openxmlformats.org/officeDocument/2006/relationships/font" Target="fonts/Nunito-boldItalic.fntdata"/><Relationship Id="rId12" Type="http://schemas.openxmlformats.org/officeDocument/2006/relationships/slide" Target="slides/slide8.xml"/><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NunitoSemiBold-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NunitoSemiBold-italic.fntdata"/><Relationship Id="rId6" Type="http://schemas.openxmlformats.org/officeDocument/2006/relationships/slide" Target="slides/slide2.xml"/><Relationship Id="rId18" Type="http://schemas.openxmlformats.org/officeDocument/2006/relationships/font" Target="fonts/NunitoSemiBold-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8" name="Google Shape;15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7" name="Google Shape;267;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6" name="Google Shape;276;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6" name="Google Shape;166;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5" name="Google Shape;175;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4" name="Google Shape;18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4" name="Google Shape;19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5" name="Google Shape;205;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e5decd490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e5decd490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g8e5decd490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4" name="Google Shape;244;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4" name="Google Shape;254;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24.png"/><Relationship Id="rId6"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7" name="Google Shape;17;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8" name="Google Shape;18;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9" name="Google Shape;19;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20" name="Google Shape;20;p2"/>
          <p:cNvGrpSpPr/>
          <p:nvPr/>
        </p:nvGrpSpPr>
        <p:grpSpPr>
          <a:xfrm>
            <a:off x="0" y="-446"/>
            <a:ext cx="8094368" cy="6867144"/>
            <a:chOff x="0" y="-446"/>
            <a:chExt cx="8094368" cy="6867144"/>
          </a:xfrm>
        </p:grpSpPr>
        <p:pic>
          <p:nvPicPr>
            <p:cNvPr descr="Image" id="21" name="Google Shape;21;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2" name="Google Shape;22;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3" name="Google Shape;23;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4" name="Google Shape;24;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2019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6" name="Shape 86"/>
        <p:cNvGrpSpPr/>
        <p:nvPr/>
      </p:nvGrpSpPr>
      <p:grpSpPr>
        <a:xfrm>
          <a:off x="0" y="0"/>
          <a:ext cx="0" cy="0"/>
          <a:chOff x="0" y="0"/>
          <a:chExt cx="0" cy="0"/>
        </a:xfrm>
      </p:grpSpPr>
      <p:pic>
        <p:nvPicPr>
          <p:cNvPr id="87" name="Google Shape;87;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8" name="Google Shape;88;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9" name="Google Shape;89;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0" name="Google Shape;90;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1" name="Google Shape;91;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2" name="Google Shape;92;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93" name="Google Shape;93;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4" name="Shape 94"/>
        <p:cNvGrpSpPr/>
        <p:nvPr/>
      </p:nvGrpSpPr>
      <p:grpSpPr>
        <a:xfrm>
          <a:off x="0" y="0"/>
          <a:ext cx="0" cy="0"/>
          <a:chOff x="0" y="0"/>
          <a:chExt cx="0" cy="0"/>
        </a:xfrm>
      </p:grpSpPr>
      <p:pic>
        <p:nvPicPr>
          <p:cNvPr id="95" name="Google Shape;95;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6" name="Google Shape;96;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7" name="Google Shape;97;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8" name="Google Shape;98;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9" name="Google Shape;99;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0" name="Google Shape;100;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01" name="Google Shape;101;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4" name="Google Shape;104;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5" name="Google Shape;105;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6" name="Google Shape;106;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7" name="Google Shape;107;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8" name="Google Shape;108;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09" name="Google Shape;109;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2" name="Google Shape;112;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3" name="Google Shape;113;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4" name="Google Shape;114;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5" name="Google Shape;115;p14"/>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6" name="Google Shape;116;p14"/>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17" name="Google Shape;117;p14"/>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8" name="Shape 118"/>
        <p:cNvGrpSpPr/>
        <p:nvPr/>
      </p:nvGrpSpPr>
      <p:grpSpPr>
        <a:xfrm>
          <a:off x="0" y="0"/>
          <a:ext cx="0" cy="0"/>
          <a:chOff x="0" y="0"/>
          <a:chExt cx="0" cy="0"/>
        </a:xfrm>
      </p:grpSpPr>
      <p:pic>
        <p:nvPicPr>
          <p:cNvPr id="119" name="Google Shape;119;p15"/>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20" name="Google Shape;120;p15"/>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21" name="Google Shape;121;p15"/>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22" name="Google Shape;122;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23" name="Google Shape;123;p15"/>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4" name="Google Shape;124;p15"/>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5" name="Google Shape;125;p15"/>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126" name="Google Shape;126;p15"/>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2019 KOKO Networks Limited – Proprietary &amp; Confidential </a:t>
            </a:r>
            <a:endParaRPr b="1" i="0" sz="1400" u="none" cap="none" strike="noStrike">
              <a:solidFill>
                <a:srgbClr val="000000"/>
              </a:solidFill>
              <a:latin typeface="Arial"/>
              <a:ea typeface="Arial"/>
              <a:cs typeface="Arial"/>
              <a:sym typeface="Arial"/>
            </a:endParaRPr>
          </a:p>
        </p:txBody>
      </p:sp>
      <p:sp>
        <p:nvSpPr>
          <p:cNvPr id="128" name="Google Shape;128;p15"/>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9" name="Google Shape;129;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30" name="Google Shape;130;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31" name="Shape 131"/>
        <p:cNvGrpSpPr/>
        <p:nvPr/>
      </p:nvGrpSpPr>
      <p:grpSpPr>
        <a:xfrm>
          <a:off x="0" y="0"/>
          <a:ext cx="0" cy="0"/>
          <a:chOff x="0" y="0"/>
          <a:chExt cx="0" cy="0"/>
        </a:xfrm>
      </p:grpSpPr>
      <p:pic>
        <p:nvPicPr>
          <p:cNvPr descr="Image" id="132" name="Google Shape;132;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33" name="Google Shape;133;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4" name="Google Shape;134;p16"/>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5" name="Google Shape;135;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6" name="Google Shape;136;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7" name="Google Shape;137;p16"/>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38" name="Google Shape;138;p16"/>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0" name="Google Shape;140;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41" name="Google Shape;141;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2019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42" name="Shape 142"/>
        <p:cNvGrpSpPr/>
        <p:nvPr/>
      </p:nvGrpSpPr>
      <p:grpSpPr>
        <a:xfrm>
          <a:off x="0" y="0"/>
          <a:ext cx="0" cy="0"/>
          <a:chOff x="0" y="0"/>
          <a:chExt cx="0" cy="0"/>
        </a:xfrm>
      </p:grpSpPr>
      <p:pic>
        <p:nvPicPr>
          <p:cNvPr descr="Image" id="143" name="Google Shape;143;p17"/>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4" name="Google Shape;144;p17"/>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5" name="Google Shape;145;p17"/>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6" name="Google Shape;146;p17"/>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47" name="Google Shape;147;p17"/>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2019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8" name="Shape 148"/>
        <p:cNvGrpSpPr/>
        <p:nvPr/>
      </p:nvGrpSpPr>
      <p:grpSpPr>
        <a:xfrm>
          <a:off x="0" y="0"/>
          <a:ext cx="0" cy="0"/>
          <a:chOff x="0" y="0"/>
          <a:chExt cx="0" cy="0"/>
        </a:xfrm>
      </p:grpSpPr>
      <p:pic>
        <p:nvPicPr>
          <p:cNvPr id="149" name="Google Shape;149;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0" name="Google Shape;150;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1" name="Google Shape;151;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2" name="Google Shape;152;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3" name="Google Shape;153;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4" name="Google Shape;154;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2019 KOKO Networks Limited – Proprietary &amp; Confidential </a:t>
            </a:r>
            <a:endParaRPr b="0" i="0" sz="1400" u="none" cap="none" strike="noStrike">
              <a:solidFill>
                <a:srgbClr val="000000"/>
              </a:solidFill>
              <a:latin typeface="Arial"/>
              <a:ea typeface="Arial"/>
              <a:cs typeface="Arial"/>
              <a:sym typeface="Arial"/>
            </a:endParaRPr>
          </a:p>
        </p:txBody>
      </p:sp>
      <p:sp>
        <p:nvSpPr>
          <p:cNvPr id="155" name="Google Shape;155;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Nunito SemiBold"/>
                <a:ea typeface="Nunito SemiBold"/>
                <a:cs typeface="Nunito SemiBold"/>
                <a:sym typeface="Nunito SemiBold"/>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5" name="Shape 25"/>
        <p:cNvGrpSpPr/>
        <p:nvPr/>
      </p:nvGrpSpPr>
      <p:grpSpPr>
        <a:xfrm>
          <a:off x="0" y="0"/>
          <a:ext cx="0" cy="0"/>
          <a:chOff x="0" y="0"/>
          <a:chExt cx="0" cy="0"/>
        </a:xfrm>
      </p:grpSpPr>
      <p:pic>
        <p:nvPicPr>
          <p:cNvPr descr="Image" id="26" name="Google Shape;26;p3"/>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27" name="Google Shape;27;p3"/>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28" name="Google Shape;28;p3"/>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29" name="Google Shape;29;p3"/>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30" name="Google Shape;30;p3"/>
          <p:cNvPicPr preferRelativeResize="0"/>
          <p:nvPr/>
        </p:nvPicPr>
        <p:blipFill rotWithShape="1">
          <a:blip r:embed="rId4">
            <a:alphaModFix/>
          </a:blip>
          <a:srcRect b="0" l="0" r="0" t="0"/>
          <a:stretch/>
        </p:blipFill>
        <p:spPr>
          <a:xfrm rot="10800000">
            <a:off x="11526723" y="6400800"/>
            <a:ext cx="673588" cy="457200"/>
          </a:xfrm>
          <a:prstGeom prst="rect">
            <a:avLst/>
          </a:prstGeom>
          <a:noFill/>
          <a:ln>
            <a:noFill/>
          </a:ln>
        </p:spPr>
      </p:pic>
      <p:sp>
        <p:nvSpPr>
          <p:cNvPr id="31" name="Google Shape;31;p3"/>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32" name="Google Shape;32;p3"/>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33" name="Google Shape;33;p3"/>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4"/>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38"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40" name="Google Shape;40;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1" name="Google Shape;41;p5"/>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42" name="Google Shape;42;p5"/>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3" name="Google Shape;43;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44" name="Google Shape;44;p5"/>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Nunito"/>
                <a:ea typeface="Nunito"/>
                <a:cs typeface="Nunito"/>
                <a:sym typeface="Nunito"/>
              </a:rPr>
              <a:t>Agenda</a:t>
            </a:r>
            <a:endParaRPr b="1" i="0" sz="1400" u="none" cap="none" strike="noStrike">
              <a:solidFill>
                <a:srgbClr val="000000"/>
              </a:solidFill>
              <a:latin typeface="Nunito"/>
              <a:ea typeface="Nunito"/>
              <a:cs typeface="Nunito"/>
              <a:sym typeface="Nunito"/>
            </a:endParaRPr>
          </a:p>
        </p:txBody>
      </p:sp>
      <p:sp>
        <p:nvSpPr>
          <p:cNvPr id="45" name="Google Shape;45;p5"/>
          <p:cNvSpPr txBox="1"/>
          <p:nvPr>
            <p:ph idx="1" type="subTitle"/>
          </p:nvPr>
        </p:nvSpPr>
        <p:spPr>
          <a:xfrm>
            <a:off x="7297525" y="2862025"/>
            <a:ext cx="4435500" cy="35619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SzPts val="2800"/>
              <a:buNone/>
              <a:defRPr/>
            </a:lvl1pPr>
            <a:lvl2pPr lvl="1" algn="l">
              <a:lnSpc>
                <a:spcPct val="90000"/>
              </a:lnSpc>
              <a:spcBef>
                <a:spcPts val="1000"/>
              </a:spcBef>
              <a:spcAft>
                <a:spcPts val="0"/>
              </a:spcAft>
              <a:buSzPts val="2400"/>
              <a:buNone/>
              <a:defRPr/>
            </a:lvl2pPr>
            <a:lvl3pPr lvl="2" algn="l">
              <a:lnSpc>
                <a:spcPct val="90000"/>
              </a:lnSpc>
              <a:spcBef>
                <a:spcPts val="1000"/>
              </a:spcBef>
              <a:spcAft>
                <a:spcPts val="0"/>
              </a:spcAft>
              <a:buSzPts val="2000"/>
              <a:buNone/>
              <a:defRPr/>
            </a:lvl3pPr>
            <a:lvl4pPr lvl="3" algn="l">
              <a:lnSpc>
                <a:spcPct val="90000"/>
              </a:lnSpc>
              <a:spcBef>
                <a:spcPts val="1000"/>
              </a:spcBef>
              <a:spcAft>
                <a:spcPts val="0"/>
              </a:spcAft>
              <a:buSzPts val="1800"/>
              <a:buNone/>
              <a:defRPr/>
            </a:lvl4pPr>
            <a:lvl5pPr lvl="4" algn="l">
              <a:lnSpc>
                <a:spcPct val="90000"/>
              </a:lnSpc>
              <a:spcBef>
                <a:spcPts val="1000"/>
              </a:spcBef>
              <a:spcAft>
                <a:spcPts val="0"/>
              </a:spcAft>
              <a:buSzPts val="1800"/>
              <a:buNone/>
              <a:defRPr/>
            </a:lvl5pPr>
            <a:lvl6pPr lvl="5" algn="l">
              <a:lnSpc>
                <a:spcPct val="90000"/>
              </a:lnSpc>
              <a:spcBef>
                <a:spcPts val="1000"/>
              </a:spcBef>
              <a:spcAft>
                <a:spcPts val="0"/>
              </a:spcAft>
              <a:buSzPts val="1800"/>
              <a:buNone/>
              <a:defRPr/>
            </a:lvl6pPr>
            <a:lvl7pPr lvl="6" algn="l">
              <a:lnSpc>
                <a:spcPct val="90000"/>
              </a:lnSpc>
              <a:spcBef>
                <a:spcPts val="1000"/>
              </a:spcBef>
              <a:spcAft>
                <a:spcPts val="0"/>
              </a:spcAft>
              <a:buSzPts val="1800"/>
              <a:buNone/>
              <a:defRPr/>
            </a:lvl7pPr>
            <a:lvl8pPr lvl="7" algn="l">
              <a:lnSpc>
                <a:spcPct val="90000"/>
              </a:lnSpc>
              <a:spcBef>
                <a:spcPts val="1000"/>
              </a:spcBef>
              <a:spcAft>
                <a:spcPts val="0"/>
              </a:spcAft>
              <a:buSzPts val="1800"/>
              <a:buNone/>
              <a:defRPr/>
            </a:lvl8pPr>
            <a:lvl9pPr lvl="8" algn="l">
              <a:lnSpc>
                <a:spcPct val="90000"/>
              </a:lnSpc>
              <a:spcBef>
                <a:spcPts val="100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8" name="Google Shape;48;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9" name="Google Shape;49;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0" name="Google Shape;50;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1" name="Google Shape;51;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2" name="Google Shape;52;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53" name="Google Shape;53;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4" name="Shape 54"/>
        <p:cNvGrpSpPr/>
        <p:nvPr/>
      </p:nvGrpSpPr>
      <p:grpSpPr>
        <a:xfrm>
          <a:off x="0" y="0"/>
          <a:ext cx="0" cy="0"/>
          <a:chOff x="0" y="0"/>
          <a:chExt cx="0" cy="0"/>
        </a:xfrm>
      </p:grpSpPr>
      <p:pic>
        <p:nvPicPr>
          <p:cNvPr id="55" name="Google Shape;55;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6" name="Google Shape;56;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7" name="Google Shape;57;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8" name="Google Shape;58;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9" name="Google Shape;59;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0" name="Google Shape;60;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61" name="Google Shape;61;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2" name="Shape 62"/>
        <p:cNvGrpSpPr/>
        <p:nvPr/>
      </p:nvGrpSpPr>
      <p:grpSpPr>
        <a:xfrm>
          <a:off x="0" y="0"/>
          <a:ext cx="0" cy="0"/>
          <a:chOff x="0" y="0"/>
          <a:chExt cx="0" cy="0"/>
        </a:xfrm>
      </p:grpSpPr>
      <p:pic>
        <p:nvPicPr>
          <p:cNvPr id="63" name="Google Shape;63;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4" name="Google Shape;64;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5" name="Google Shape;65;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6" name="Google Shape;66;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7" name="Google Shape;67;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8" name="Google Shape;68;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69" name="Google Shape;69;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0"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2" name="Google Shape;72;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3" name="Google Shape;73;p9"/>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4" name="Google Shape;74;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5" name="Google Shape;75;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6" name="Google Shape;76;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77" name="Google Shape;77;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8" name="Shape 78"/>
        <p:cNvGrpSpPr/>
        <p:nvPr/>
      </p:nvGrpSpPr>
      <p:grpSpPr>
        <a:xfrm>
          <a:off x="0" y="0"/>
          <a:ext cx="0" cy="0"/>
          <a:chOff x="0" y="0"/>
          <a:chExt cx="0" cy="0"/>
        </a:xfrm>
      </p:grpSpPr>
      <p:pic>
        <p:nvPicPr>
          <p:cNvPr id="79" name="Google Shape;79;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0" name="Google Shape;80;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1" name="Google Shape;81;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2" name="Google Shape;82;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3" name="Google Shape;83;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4" name="Google Shape;84;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85" name="Google Shape;85;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8.png"/><Relationship Id="rId2" Type="http://schemas.openxmlformats.org/officeDocument/2006/relationships/image" Target="../media/image7.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pic>
        <p:nvPicPr>
          <p:cNvPr id="11" name="Google Shape;11;p1"/>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2" name="Google Shape;12;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b="0"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b="0"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b="0"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9pPr>
          </a:lstStyle>
          <a:p/>
        </p:txBody>
      </p:sp>
      <p:sp>
        <p:nvSpPr>
          <p:cNvPr id="14" name="Google Shape;14;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drive.google.com/file/d/1qMOrgVBLIF7A-9WnQLFYChX7wUblMuEa/view" TargetMode="External"/><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7.jpg"/><Relationship Id="rId5" Type="http://schemas.openxmlformats.org/officeDocument/2006/relationships/image" Target="../media/image33.jpg"/><Relationship Id="rId6" Type="http://schemas.openxmlformats.org/officeDocument/2006/relationships/image" Target="../media/image35.png"/><Relationship Id="rId7" Type="http://schemas.openxmlformats.org/officeDocument/2006/relationships/image" Target="../media/image3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hyperlink" Target="https://kokonetworks.myhubintranet.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34.png"/><Relationship Id="rId5" Type="http://schemas.openxmlformats.org/officeDocument/2006/relationships/hyperlink" Target="https://kokonetworks.myhubintranet.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0.png"/><Relationship Id="rId5"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61" name="Google Shape;161;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n-US"/>
              <a:t>Production- Sub Assembly</a:t>
            </a:r>
            <a:endParaRPr/>
          </a:p>
        </p:txBody>
      </p:sp>
      <p:sp>
        <p:nvSpPr>
          <p:cNvPr id="162" name="Google Shape;162;p19"/>
          <p:cNvSpPr txBox="1"/>
          <p:nvPr>
            <p:ph idx="1" type="subTitle"/>
          </p:nvPr>
        </p:nvSpPr>
        <p:spPr>
          <a:xfrm>
            <a:off x="6257924" y="3711370"/>
            <a:ext cx="53694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solidFill>
                  <a:srgbClr val="434343"/>
                </a:solidFill>
              </a:rPr>
              <a:t>23</a:t>
            </a:r>
            <a:r>
              <a:rPr baseline="30000" lang="en-US">
                <a:solidFill>
                  <a:srgbClr val="434343"/>
                </a:solidFill>
              </a:rPr>
              <a:t>th</a:t>
            </a:r>
            <a:r>
              <a:rPr lang="en-US">
                <a:solidFill>
                  <a:srgbClr val="434343"/>
                </a:solidFill>
              </a:rPr>
              <a:t> July 2020</a:t>
            </a:r>
            <a:endParaRPr>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0" name="Google Shape;270;p28"/>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71" name="Google Shape;271;p2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COVID-19</a:t>
            </a:r>
            <a:endParaRPr/>
          </a:p>
        </p:txBody>
      </p:sp>
      <p:pic>
        <p:nvPicPr>
          <p:cNvPr id="272" name="Google Shape;272;p28" title="ecHGBgG15NjN3pwh.mp4">
            <a:hlinkClick r:id="rId4"/>
          </p:cNvPr>
          <p:cNvPicPr preferRelativeResize="0"/>
          <p:nvPr/>
        </p:nvPicPr>
        <p:blipFill>
          <a:blip r:embed="rId5">
            <a:alphaModFix/>
          </a:blip>
          <a:stretch>
            <a:fillRect/>
          </a:stretch>
        </p:blipFill>
        <p:spPr>
          <a:xfrm>
            <a:off x="2851413" y="995575"/>
            <a:ext cx="6489175" cy="48668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9" name="Google Shape;279;p29"/>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80" name="Google Shape;280;p29"/>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COVID-19 : Let’s Protect Each Other</a:t>
            </a:r>
            <a:endParaRPr/>
          </a:p>
        </p:txBody>
      </p:sp>
      <p:pic>
        <p:nvPicPr>
          <p:cNvPr descr="Why you should wear a face mask | Q COSTA RICA" id="281" name="Google Shape;281;p29"/>
          <p:cNvPicPr preferRelativeResize="0"/>
          <p:nvPr/>
        </p:nvPicPr>
        <p:blipFill rotWithShape="1">
          <a:blip r:embed="rId4">
            <a:alphaModFix/>
          </a:blip>
          <a:srcRect b="0" l="0" r="0" t="0"/>
          <a:stretch/>
        </p:blipFill>
        <p:spPr>
          <a:xfrm>
            <a:off x="72448" y="968472"/>
            <a:ext cx="4137356" cy="5352704"/>
          </a:xfrm>
          <a:prstGeom prst="rect">
            <a:avLst/>
          </a:prstGeom>
          <a:noFill/>
          <a:ln>
            <a:noFill/>
          </a:ln>
        </p:spPr>
      </p:pic>
      <p:pic>
        <p:nvPicPr>
          <p:cNvPr descr="Image result for pdca continuous improvement" id="282" name="Google Shape;282;p29"/>
          <p:cNvPicPr preferRelativeResize="0"/>
          <p:nvPr/>
        </p:nvPicPr>
        <p:blipFill rotWithShape="1">
          <a:blip r:embed="rId5">
            <a:alphaModFix/>
          </a:blip>
          <a:srcRect b="0" l="0" r="0" t="0"/>
          <a:stretch/>
        </p:blipFill>
        <p:spPr>
          <a:xfrm>
            <a:off x="4395486" y="1045589"/>
            <a:ext cx="4122081" cy="2464662"/>
          </a:xfrm>
          <a:prstGeom prst="rect">
            <a:avLst/>
          </a:prstGeom>
          <a:noFill/>
          <a:ln>
            <a:noFill/>
          </a:ln>
        </p:spPr>
      </p:pic>
      <p:pic>
        <p:nvPicPr>
          <p:cNvPr descr="Related image" id="283" name="Google Shape;283;p29"/>
          <p:cNvPicPr preferRelativeResize="0"/>
          <p:nvPr/>
        </p:nvPicPr>
        <p:blipFill rotWithShape="1">
          <a:blip r:embed="rId6">
            <a:alphaModFix/>
          </a:blip>
          <a:srcRect b="0" l="0" r="0" t="0"/>
          <a:stretch/>
        </p:blipFill>
        <p:spPr>
          <a:xfrm>
            <a:off x="6174223" y="3816222"/>
            <a:ext cx="3947174" cy="2294295"/>
          </a:xfrm>
          <a:prstGeom prst="rect">
            <a:avLst/>
          </a:prstGeom>
          <a:noFill/>
          <a:ln>
            <a:noFill/>
          </a:ln>
        </p:spPr>
      </p:pic>
      <p:pic>
        <p:nvPicPr>
          <p:cNvPr descr="Image result for improvement graph" id="284" name="Google Shape;284;p29"/>
          <p:cNvPicPr preferRelativeResize="0"/>
          <p:nvPr/>
        </p:nvPicPr>
        <p:blipFill rotWithShape="1">
          <a:blip r:embed="rId7">
            <a:alphaModFix/>
          </a:blip>
          <a:srcRect b="0" l="0" r="0" t="0"/>
          <a:stretch/>
        </p:blipFill>
        <p:spPr>
          <a:xfrm>
            <a:off x="8957781" y="1045589"/>
            <a:ext cx="2957595" cy="2464662"/>
          </a:xfrm>
          <a:prstGeom prst="rect">
            <a:avLst/>
          </a:prstGeom>
          <a:noFill/>
          <a:ln>
            <a:noFill/>
          </a:ln>
        </p:spPr>
      </p:pic>
      <p:sp>
        <p:nvSpPr>
          <p:cNvPr id="285" name="Google Shape;285;p29"/>
          <p:cNvSpPr txBox="1"/>
          <p:nvPr/>
        </p:nvSpPr>
        <p:spPr>
          <a:xfrm>
            <a:off x="6372775" y="6105558"/>
            <a:ext cx="3552621"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Nunito"/>
                <a:ea typeface="Nunito"/>
                <a:cs typeface="Nunito"/>
                <a:sym typeface="Nunito"/>
              </a:rPr>
              <a:t>Happy Staff. Happy Customers. Happy Business</a:t>
            </a:r>
            <a:endParaRPr b="0" i="0" sz="1200" u="none" cap="none" strike="noStrike">
              <a:solidFill>
                <a:srgbClr val="000000"/>
              </a:solidFill>
              <a:latin typeface="Nunito"/>
              <a:ea typeface="Nunito"/>
              <a:cs typeface="Nunito"/>
              <a:sym typeface="Nunito"/>
            </a:endParaRPr>
          </a:p>
        </p:txBody>
      </p:sp>
      <p:sp>
        <p:nvSpPr>
          <p:cNvPr id="286" name="Google Shape;286;p29"/>
          <p:cNvSpPr txBox="1"/>
          <p:nvPr/>
        </p:nvSpPr>
        <p:spPr>
          <a:xfrm>
            <a:off x="9518840" y="3490011"/>
            <a:ext cx="1835476" cy="27699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Nunito"/>
                <a:ea typeface="Nunito"/>
                <a:cs typeface="Nunito"/>
                <a:sym typeface="Nunito"/>
              </a:rPr>
              <a:t>Continuous Growth</a:t>
            </a:r>
            <a:endParaRPr b="0" i="0" sz="1200" u="none" cap="none" strike="noStrike">
              <a:solidFill>
                <a:srgbClr val="000000"/>
              </a:solidFill>
              <a:latin typeface="Nunito"/>
              <a:ea typeface="Nunito"/>
              <a:cs typeface="Nunito"/>
              <a:sym typeface="Nunito"/>
            </a:endParaRPr>
          </a:p>
        </p:txBody>
      </p:sp>
      <p:sp>
        <p:nvSpPr>
          <p:cNvPr id="287" name="Google Shape;287;p29"/>
          <p:cNvSpPr txBox="1"/>
          <p:nvPr/>
        </p:nvSpPr>
        <p:spPr>
          <a:xfrm>
            <a:off x="5548975" y="3485052"/>
            <a:ext cx="1835476" cy="27699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Nunito"/>
                <a:ea typeface="Nunito"/>
                <a:cs typeface="Nunito"/>
                <a:sym typeface="Nunito"/>
              </a:rPr>
              <a:t>Keep the wheel rolling</a:t>
            </a:r>
            <a:endParaRPr b="0" i="0" sz="1200" u="none" cap="none" strike="noStrike">
              <a:solidFill>
                <a:srgbClr val="00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5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500"/>
                                        <p:tgtEl>
                                          <p:spTgt spid="284"/>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KY.jpg" id="292" name="Google Shape;292;p30"/>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293" name="Google Shape;293;p30"/>
          <p:cNvSpPr txBox="1"/>
          <p:nvPr>
            <p:ph type="title"/>
          </p:nvPr>
        </p:nvSpPr>
        <p:spPr>
          <a:xfrm>
            <a:off x="6197600" y="33601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US" sz="4267">
                <a:solidFill>
                  <a:srgbClr val="1FE6FC"/>
                </a:solidFill>
              </a:rPr>
              <a:t>Thank you</a:t>
            </a:r>
            <a:endParaRPr sz="4267">
              <a:solidFill>
                <a:srgbClr val="1FE6FC"/>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69" name="Google Shape;169;p2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b="1" lang="en-US">
                <a:latin typeface="Nunito"/>
                <a:ea typeface="Nunito"/>
                <a:cs typeface="Nunito"/>
                <a:sym typeface="Nunito"/>
              </a:rPr>
              <a:t>Agenda</a:t>
            </a:r>
            <a:endParaRPr/>
          </a:p>
        </p:txBody>
      </p:sp>
      <p:sp>
        <p:nvSpPr>
          <p:cNvPr id="170" name="Google Shape;170;p20"/>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71" name="Google Shape;171;p20"/>
          <p:cNvSpPr txBox="1"/>
          <p:nvPr/>
        </p:nvSpPr>
        <p:spPr>
          <a:xfrm>
            <a:off x="229075" y="1103875"/>
            <a:ext cx="11962800" cy="51297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0" lang="en-US" sz="1800" u="sng" cap="none" strike="noStrike">
                <a:solidFill>
                  <a:srgbClr val="000000"/>
                </a:solidFill>
                <a:latin typeface="Arial"/>
                <a:ea typeface="Arial"/>
                <a:cs typeface="Arial"/>
                <a:sym typeface="Arial"/>
              </a:rPr>
              <a:t>Discussion Items</a:t>
            </a:r>
            <a:endParaRPr/>
          </a:p>
          <a:p>
            <a:pPr indent="-342900" lvl="0" marL="457200" marR="0" rtl="0" algn="l">
              <a:lnSpc>
                <a:spcPct val="115000"/>
              </a:lnSpc>
              <a:spcBef>
                <a:spcPts val="1000"/>
              </a:spcBef>
              <a:spcAft>
                <a:spcPts val="0"/>
              </a:spcAft>
              <a:buClr>
                <a:srgbClr val="000000"/>
              </a:buClr>
              <a:buSzPts val="1800"/>
              <a:buFont typeface="Nunito"/>
              <a:buChar char="●"/>
            </a:pPr>
            <a:r>
              <a:rPr lang="en-US" sz="1800"/>
              <a:t>Milestones/</a:t>
            </a:r>
            <a:r>
              <a:rPr b="0" i="0" lang="en-US" sz="1800" u="none" cap="none" strike="noStrike">
                <a:solidFill>
                  <a:srgbClr val="000000"/>
                </a:solidFill>
                <a:latin typeface="Arial"/>
                <a:ea typeface="Arial"/>
                <a:cs typeface="Arial"/>
                <a:sym typeface="Arial"/>
              </a:rPr>
              <a:t>Business Review</a:t>
            </a:r>
            <a:endParaRPr/>
          </a:p>
          <a:p>
            <a:pPr indent="-342900" lvl="0" marL="457200" marR="0" rtl="0" algn="l">
              <a:lnSpc>
                <a:spcPct val="115000"/>
              </a:lnSpc>
              <a:spcBef>
                <a:spcPts val="1800"/>
              </a:spcBef>
              <a:spcAft>
                <a:spcPts val="0"/>
              </a:spcAft>
              <a:buClr>
                <a:srgbClr val="000000"/>
              </a:buClr>
              <a:buSzPts val="1800"/>
              <a:buFont typeface="Nunito"/>
              <a:buChar char="●"/>
            </a:pPr>
            <a:r>
              <a:rPr b="0" i="0" lang="en-US" sz="1800" u="none" cap="none" strike="noStrike">
                <a:solidFill>
                  <a:srgbClr val="000000"/>
                </a:solidFill>
                <a:latin typeface="Arial"/>
                <a:ea typeface="Arial"/>
                <a:cs typeface="Arial"/>
                <a:sym typeface="Arial"/>
              </a:rPr>
              <a:t>COVID Situation Review</a:t>
            </a:r>
            <a:endParaRPr/>
          </a:p>
          <a:p>
            <a:pPr indent="-342900" lvl="0" marL="457200" marR="0" rtl="0" algn="l">
              <a:lnSpc>
                <a:spcPct val="115000"/>
              </a:lnSpc>
              <a:spcBef>
                <a:spcPts val="1800"/>
              </a:spcBef>
              <a:spcAft>
                <a:spcPts val="1800"/>
              </a:spcAft>
              <a:buClr>
                <a:srgbClr val="000000"/>
              </a:buClr>
              <a:buSzPts val="1800"/>
              <a:buFont typeface="Nunito"/>
              <a:buChar char="●"/>
            </a:pPr>
            <a:r>
              <a:rPr b="0" i="0" lang="en-US" sz="1800" u="none" cap="none" strike="noStrike">
                <a:solidFill>
                  <a:srgbClr val="000000"/>
                </a:solidFill>
                <a:latin typeface="Arial"/>
                <a:ea typeface="Arial"/>
                <a:cs typeface="Arial"/>
                <a:sym typeface="Arial"/>
              </a:rPr>
              <a:t>AOB</a:t>
            </a:r>
            <a:endParaRPr b="0" i="0" sz="1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8" name="Google Shape;178;p21"/>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79" name="Google Shape;179;p21"/>
          <p:cNvSpPr txBox="1"/>
          <p:nvPr>
            <p:ph type="title"/>
          </p:nvPr>
        </p:nvSpPr>
        <p:spPr>
          <a:xfrm>
            <a:off x="1200150" y="1410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Our Mission</a:t>
            </a:r>
            <a:endParaRPr/>
          </a:p>
        </p:txBody>
      </p:sp>
      <p:sp>
        <p:nvSpPr>
          <p:cNvPr id="180" name="Google Shape;180;p21"/>
          <p:cNvSpPr txBox="1"/>
          <p:nvPr/>
        </p:nvSpPr>
        <p:spPr>
          <a:xfrm>
            <a:off x="458724" y="1332470"/>
            <a:ext cx="11274600" cy="4851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None/>
            </a:pPr>
            <a:r>
              <a:t/>
            </a:r>
            <a:endParaRPr b="0" i="0" sz="40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None/>
            </a:pPr>
            <a:r>
              <a:t/>
            </a:r>
            <a:endParaRPr b="0" i="0" sz="40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None/>
            </a:pPr>
            <a:r>
              <a:t/>
            </a:r>
            <a:endParaRPr b="0" i="0" sz="40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None/>
            </a:pPr>
            <a:r>
              <a:rPr b="0" i="0" lang="en-US" sz="4000" u="none" cap="none" strike="noStrike">
                <a:solidFill>
                  <a:srgbClr val="000000"/>
                </a:solidFill>
                <a:latin typeface="Arial"/>
                <a:ea typeface="Arial"/>
                <a:cs typeface="Arial"/>
                <a:sym typeface="Arial"/>
              </a:rPr>
              <a:t>We exist to </a:t>
            </a:r>
            <a:r>
              <a:rPr b="1" i="0" lang="en-US" sz="4000" u="none" cap="none" strike="noStrike">
                <a:solidFill>
                  <a:srgbClr val="000000"/>
                </a:solidFill>
              </a:rPr>
              <a:t>imagine</a:t>
            </a:r>
            <a:r>
              <a:rPr b="0" i="0" lang="en-US" sz="4000" u="none" cap="none" strike="noStrike">
                <a:solidFill>
                  <a:srgbClr val="000000"/>
                </a:solidFill>
                <a:latin typeface="Arial"/>
                <a:ea typeface="Arial"/>
                <a:cs typeface="Arial"/>
                <a:sym typeface="Arial"/>
              </a:rPr>
              <a:t> and </a:t>
            </a:r>
            <a:r>
              <a:rPr b="1" i="0" lang="en-US" sz="4000" u="none" cap="none" strike="noStrike">
                <a:solidFill>
                  <a:srgbClr val="000000"/>
                </a:solidFill>
              </a:rPr>
              <a:t>deliver technology</a:t>
            </a:r>
            <a:r>
              <a:rPr b="0" i="0" lang="en-US" sz="4000" u="none" cap="none" strike="noStrike">
                <a:solidFill>
                  <a:srgbClr val="000000"/>
                </a:solidFill>
                <a:latin typeface="Arial"/>
                <a:ea typeface="Arial"/>
                <a:cs typeface="Arial"/>
                <a:sym typeface="Arial"/>
              </a:rPr>
              <a:t> that </a:t>
            </a:r>
            <a:r>
              <a:rPr b="1" i="0" lang="en-US" sz="4000" u="none" cap="none" strike="noStrike">
                <a:solidFill>
                  <a:srgbClr val="000000"/>
                </a:solidFill>
              </a:rPr>
              <a:t>improves life</a:t>
            </a:r>
            <a:r>
              <a:rPr b="0" i="0" lang="en-US" sz="4000" u="none" cap="none" strike="noStrike">
                <a:solidFill>
                  <a:srgbClr val="000000"/>
                </a:solidFill>
                <a:latin typeface="Arial"/>
                <a:ea typeface="Arial"/>
                <a:cs typeface="Arial"/>
                <a:sym typeface="Arial"/>
              </a:rPr>
              <a:t> in the </a:t>
            </a:r>
            <a:r>
              <a:rPr b="1" i="0" lang="en-US" sz="4000" u="none" cap="none" strike="noStrike">
                <a:solidFill>
                  <a:srgbClr val="000000"/>
                </a:solidFill>
              </a:rPr>
              <a:t>world’s fastest growing cities</a:t>
            </a:r>
            <a:endParaRPr b="1" i="0" sz="1400" u="none" cap="none" strike="noStrike">
              <a:solidFill>
                <a:srgbClr val="000000"/>
              </a:solidFill>
            </a:endParaRPr>
          </a:p>
        </p:txBody>
      </p:sp>
      <p:pic>
        <p:nvPicPr>
          <p:cNvPr id="181" name="Google Shape;181;p21"/>
          <p:cNvPicPr preferRelativeResize="0"/>
          <p:nvPr/>
        </p:nvPicPr>
        <p:blipFill rotWithShape="1">
          <a:blip r:embed="rId4">
            <a:alphaModFix/>
          </a:blip>
          <a:srcRect b="0" l="0" r="0" t="0"/>
          <a:stretch/>
        </p:blipFill>
        <p:spPr>
          <a:xfrm>
            <a:off x="4771278" y="1102528"/>
            <a:ext cx="2646099" cy="2923309"/>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2"/>
          <p:cNvPicPr preferRelativeResize="0"/>
          <p:nvPr/>
        </p:nvPicPr>
        <p:blipFill rotWithShape="1">
          <a:blip r:embed="rId3">
            <a:alphaModFix/>
          </a:blip>
          <a:srcRect b="0" l="0" r="0" t="0"/>
          <a:stretch/>
        </p:blipFill>
        <p:spPr>
          <a:xfrm>
            <a:off x="1588" y="1588"/>
            <a:ext cx="1587" cy="1587"/>
          </a:xfrm>
          <a:prstGeom prst="rect">
            <a:avLst/>
          </a:prstGeom>
          <a:noFill/>
          <a:ln>
            <a:noFill/>
          </a:ln>
        </p:spPr>
      </p:pic>
      <p:sp>
        <p:nvSpPr>
          <p:cNvPr id="187" name="Google Shape;187;p22"/>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Deliver technology…</a:t>
            </a:r>
            <a:endParaRPr/>
          </a:p>
        </p:txBody>
      </p:sp>
      <p:sp>
        <p:nvSpPr>
          <p:cNvPr id="188" name="Google Shape;188;p22"/>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189" name="Google Shape;189;p22"/>
          <p:cNvPicPr preferRelativeResize="0"/>
          <p:nvPr/>
        </p:nvPicPr>
        <p:blipFill rotWithShape="1">
          <a:blip r:embed="rId4">
            <a:alphaModFix/>
          </a:blip>
          <a:srcRect b="0" l="0" r="0" t="0"/>
          <a:stretch/>
        </p:blipFill>
        <p:spPr>
          <a:xfrm>
            <a:off x="8090984" y="1107809"/>
            <a:ext cx="3351346" cy="5043609"/>
          </a:xfrm>
          <a:prstGeom prst="rect">
            <a:avLst/>
          </a:prstGeom>
          <a:noFill/>
          <a:ln>
            <a:noFill/>
          </a:ln>
        </p:spPr>
      </p:pic>
      <p:pic>
        <p:nvPicPr>
          <p:cNvPr id="190" name="Google Shape;190;p22"/>
          <p:cNvPicPr preferRelativeResize="0"/>
          <p:nvPr/>
        </p:nvPicPr>
        <p:blipFill rotWithShape="1">
          <a:blip r:embed="rId5">
            <a:alphaModFix/>
          </a:blip>
          <a:srcRect b="0" l="0" r="0" t="0"/>
          <a:stretch/>
        </p:blipFill>
        <p:spPr>
          <a:xfrm>
            <a:off x="4218128" y="1107809"/>
            <a:ext cx="3766224" cy="5043609"/>
          </a:xfrm>
          <a:prstGeom prst="rect">
            <a:avLst/>
          </a:prstGeom>
          <a:noFill/>
          <a:ln>
            <a:noFill/>
          </a:ln>
        </p:spPr>
      </p:pic>
      <p:pic>
        <p:nvPicPr>
          <p:cNvPr id="191" name="Google Shape;191;p22"/>
          <p:cNvPicPr preferRelativeResize="0"/>
          <p:nvPr/>
        </p:nvPicPr>
        <p:blipFill rotWithShape="1">
          <a:blip r:embed="rId6">
            <a:alphaModFix/>
          </a:blip>
          <a:srcRect b="0" l="0" r="0" t="0"/>
          <a:stretch/>
        </p:blipFill>
        <p:spPr>
          <a:xfrm>
            <a:off x="771249" y="1107809"/>
            <a:ext cx="3340248" cy="504360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3"/>
          <p:cNvPicPr preferRelativeResize="0"/>
          <p:nvPr/>
        </p:nvPicPr>
        <p:blipFill rotWithShape="1">
          <a:blip r:embed="rId3">
            <a:alphaModFix/>
          </a:blip>
          <a:srcRect b="0" l="0" r="0" t="0"/>
          <a:stretch/>
        </p:blipFill>
        <p:spPr>
          <a:xfrm>
            <a:off x="1588" y="1588"/>
            <a:ext cx="1587" cy="1587"/>
          </a:xfrm>
          <a:prstGeom prst="rect">
            <a:avLst/>
          </a:prstGeom>
          <a:noFill/>
          <a:ln>
            <a:noFill/>
          </a:ln>
        </p:spPr>
      </p:pic>
      <p:sp>
        <p:nvSpPr>
          <p:cNvPr id="197" name="Google Shape;197;p23"/>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 that improves lives</a:t>
            </a:r>
            <a:endParaRPr/>
          </a:p>
        </p:txBody>
      </p:sp>
      <p:sp>
        <p:nvSpPr>
          <p:cNvPr id="198" name="Google Shape;198;p23"/>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pic>
        <p:nvPicPr>
          <p:cNvPr id="199" name="Google Shape;199;p23"/>
          <p:cNvPicPr preferRelativeResize="0"/>
          <p:nvPr/>
        </p:nvPicPr>
        <p:blipFill rotWithShape="1">
          <a:blip r:embed="rId4">
            <a:alphaModFix/>
          </a:blip>
          <a:srcRect b="0" l="0" r="0" t="0"/>
          <a:stretch/>
        </p:blipFill>
        <p:spPr>
          <a:xfrm>
            <a:off x="342804" y="1120023"/>
            <a:ext cx="3772640" cy="5072959"/>
          </a:xfrm>
          <a:prstGeom prst="rect">
            <a:avLst/>
          </a:prstGeom>
          <a:noFill/>
          <a:ln>
            <a:noFill/>
          </a:ln>
        </p:spPr>
      </p:pic>
      <p:pic>
        <p:nvPicPr>
          <p:cNvPr id="200" name="Google Shape;200;p23"/>
          <p:cNvPicPr preferRelativeResize="0"/>
          <p:nvPr/>
        </p:nvPicPr>
        <p:blipFill rotWithShape="1">
          <a:blip r:embed="rId5">
            <a:alphaModFix/>
          </a:blip>
          <a:srcRect b="0" l="0" r="0" t="0"/>
          <a:stretch/>
        </p:blipFill>
        <p:spPr>
          <a:xfrm>
            <a:off x="4221231" y="1120023"/>
            <a:ext cx="3798259" cy="5072959"/>
          </a:xfrm>
          <a:prstGeom prst="rect">
            <a:avLst/>
          </a:prstGeom>
          <a:noFill/>
          <a:ln>
            <a:noFill/>
          </a:ln>
        </p:spPr>
      </p:pic>
      <p:pic>
        <p:nvPicPr>
          <p:cNvPr id="201" name="Google Shape;201;p23"/>
          <p:cNvPicPr preferRelativeResize="0"/>
          <p:nvPr/>
        </p:nvPicPr>
        <p:blipFill rotWithShape="1">
          <a:blip r:embed="rId6">
            <a:alphaModFix/>
          </a:blip>
          <a:srcRect b="0" l="0" r="0" t="0"/>
          <a:stretch/>
        </p:blipFill>
        <p:spPr>
          <a:xfrm>
            <a:off x="8125277" y="1120023"/>
            <a:ext cx="3717472" cy="50729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8" name="Google Shape;208;p24"/>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09" name="Google Shape;209;p24"/>
          <p:cNvSpPr/>
          <p:nvPr/>
        </p:nvSpPr>
        <p:spPr>
          <a:xfrm>
            <a:off x="2949929" y="1047236"/>
            <a:ext cx="6090985" cy="5087650"/>
          </a:xfrm>
          <a:prstGeom prst="rect">
            <a:avLst/>
          </a:prstGeom>
          <a:blipFill rotWithShape="1">
            <a:blip r:embed="rId4">
              <a:alphaModFix amt="5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Vision &amp; Mission</a:t>
            </a:r>
            <a:endParaRPr/>
          </a:p>
        </p:txBody>
      </p:sp>
      <p:sp>
        <p:nvSpPr>
          <p:cNvPr id="211" name="Google Shape;211;p24"/>
          <p:cNvSpPr/>
          <p:nvPr/>
        </p:nvSpPr>
        <p:spPr>
          <a:xfrm rot="5400000">
            <a:off x="6830726" y="3437954"/>
            <a:ext cx="1121870" cy="2463531"/>
          </a:xfrm>
          <a:prstGeom prst="corner">
            <a:avLst>
              <a:gd fmla="val 22091" name="adj1"/>
              <a:gd fmla="val 20975" name="adj2"/>
            </a:avLst>
          </a:prstGeom>
          <a:solidFill>
            <a:srgbClr val="C00000"/>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70C0"/>
              </a:solidFill>
              <a:latin typeface="Nunito"/>
              <a:ea typeface="Nunito"/>
              <a:cs typeface="Nunito"/>
              <a:sym typeface="Nunito"/>
            </a:endParaRPr>
          </a:p>
        </p:txBody>
      </p:sp>
      <p:sp>
        <p:nvSpPr>
          <p:cNvPr id="212" name="Google Shape;212;p24"/>
          <p:cNvSpPr/>
          <p:nvPr/>
        </p:nvSpPr>
        <p:spPr>
          <a:xfrm rot="5400000">
            <a:off x="9383068" y="2920231"/>
            <a:ext cx="1121871" cy="2463531"/>
          </a:xfrm>
          <a:prstGeom prst="corner">
            <a:avLst>
              <a:gd fmla="val 22091" name="adj1"/>
              <a:gd fmla="val 20975" name="adj2"/>
            </a:avLst>
          </a:prstGeom>
          <a:solidFill>
            <a:schemeClr val="accent4"/>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70C0"/>
              </a:solidFill>
              <a:latin typeface="Nunito"/>
              <a:ea typeface="Nunito"/>
              <a:cs typeface="Nunito"/>
              <a:sym typeface="Nunito"/>
            </a:endParaRPr>
          </a:p>
        </p:txBody>
      </p:sp>
      <p:sp>
        <p:nvSpPr>
          <p:cNvPr id="213" name="Google Shape;213;p24"/>
          <p:cNvSpPr/>
          <p:nvPr/>
        </p:nvSpPr>
        <p:spPr>
          <a:xfrm rot="5400000">
            <a:off x="4278383" y="3955678"/>
            <a:ext cx="1121871" cy="2463531"/>
          </a:xfrm>
          <a:prstGeom prst="corner">
            <a:avLst>
              <a:gd fmla="val 22091" name="adj1"/>
              <a:gd fmla="val 20975" name="adj2"/>
            </a:avLst>
          </a:prstGeom>
          <a:solidFill>
            <a:schemeClr val="accen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70C0"/>
              </a:solidFill>
              <a:latin typeface="Nunito"/>
              <a:ea typeface="Nunito"/>
              <a:cs typeface="Nunito"/>
              <a:sym typeface="Nunito"/>
            </a:endParaRPr>
          </a:p>
        </p:txBody>
      </p:sp>
      <p:grpSp>
        <p:nvGrpSpPr>
          <p:cNvPr id="214" name="Google Shape;214;p24"/>
          <p:cNvGrpSpPr/>
          <p:nvPr/>
        </p:nvGrpSpPr>
        <p:grpSpPr>
          <a:xfrm>
            <a:off x="3954195" y="4961250"/>
            <a:ext cx="2141201" cy="1130033"/>
            <a:chOff x="1464245" y="3861048"/>
            <a:chExt cx="1955627" cy="1130033"/>
          </a:xfrm>
        </p:grpSpPr>
        <p:sp>
          <p:nvSpPr>
            <p:cNvPr id="215" name="Google Shape;215;p24"/>
            <p:cNvSpPr txBox="1"/>
            <p:nvPr/>
          </p:nvSpPr>
          <p:spPr>
            <a:xfrm>
              <a:off x="1464245" y="4160084"/>
              <a:ext cx="1955627"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6E6E6E"/>
                  </a:solidFill>
                  <a:latin typeface="Nunito"/>
                  <a:ea typeface="Nunito"/>
                  <a:cs typeface="Nunito"/>
                  <a:sym typeface="Nunito"/>
                </a:rPr>
                <a:t>Values stream mapping. Reduce waste. Automation. Process improvements. ERP review &amp; implementation</a:t>
              </a:r>
              <a:endParaRPr b="0" i="0" sz="1200" u="none" cap="none" strike="noStrike">
                <a:solidFill>
                  <a:srgbClr val="6E6E6E"/>
                </a:solidFill>
                <a:latin typeface="Nunito"/>
                <a:ea typeface="Nunito"/>
                <a:cs typeface="Nunito"/>
                <a:sym typeface="Nunito"/>
              </a:endParaRPr>
            </a:p>
          </p:txBody>
        </p:sp>
        <p:sp>
          <p:nvSpPr>
            <p:cNvPr id="216" name="Google Shape;216;p24"/>
            <p:cNvSpPr txBox="1"/>
            <p:nvPr/>
          </p:nvSpPr>
          <p:spPr>
            <a:xfrm>
              <a:off x="1467692" y="3861048"/>
              <a:ext cx="1952180" cy="33855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chemeClr val="accent2"/>
                  </a:solidFill>
                  <a:latin typeface="Nunito"/>
                  <a:ea typeface="Nunito"/>
                  <a:cs typeface="Nunito"/>
                  <a:sym typeface="Nunito"/>
                </a:rPr>
                <a:t>Lean Production</a:t>
              </a:r>
              <a:endParaRPr b="0" i="0" sz="1600" u="none" cap="none" strike="noStrike">
                <a:solidFill>
                  <a:schemeClr val="accent2"/>
                </a:solidFill>
                <a:latin typeface="Nunito"/>
                <a:ea typeface="Nunito"/>
                <a:cs typeface="Nunito"/>
                <a:sym typeface="Nunito"/>
              </a:endParaRPr>
            </a:p>
          </p:txBody>
        </p:sp>
      </p:grpSp>
      <p:grpSp>
        <p:nvGrpSpPr>
          <p:cNvPr id="217" name="Google Shape;217;p24"/>
          <p:cNvGrpSpPr/>
          <p:nvPr/>
        </p:nvGrpSpPr>
        <p:grpSpPr>
          <a:xfrm>
            <a:off x="6512883" y="4444030"/>
            <a:ext cx="2110544" cy="760701"/>
            <a:chOff x="3737115" y="3284984"/>
            <a:chExt cx="1944216" cy="760701"/>
          </a:xfrm>
        </p:grpSpPr>
        <p:sp>
          <p:nvSpPr>
            <p:cNvPr id="218" name="Google Shape;218;p24"/>
            <p:cNvSpPr txBox="1"/>
            <p:nvPr/>
          </p:nvSpPr>
          <p:spPr>
            <a:xfrm>
              <a:off x="3737115" y="3584020"/>
              <a:ext cx="1944216"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6E6E6E"/>
                  </a:solidFill>
                  <a:latin typeface="Nunito"/>
                  <a:ea typeface="Nunito"/>
                  <a:cs typeface="Nunito"/>
                  <a:sym typeface="Nunito"/>
                </a:rPr>
                <a:t>Product &amp; process. Six sigma principles</a:t>
              </a:r>
              <a:endParaRPr b="0" i="0" sz="1200" u="none" cap="none" strike="noStrike">
                <a:solidFill>
                  <a:srgbClr val="6E6E6E"/>
                </a:solidFill>
                <a:latin typeface="Nunito"/>
                <a:ea typeface="Nunito"/>
                <a:cs typeface="Nunito"/>
                <a:sym typeface="Nunito"/>
              </a:endParaRPr>
            </a:p>
          </p:txBody>
        </p:sp>
        <p:sp>
          <p:nvSpPr>
            <p:cNvPr id="219" name="Google Shape;219;p24"/>
            <p:cNvSpPr txBox="1"/>
            <p:nvPr/>
          </p:nvSpPr>
          <p:spPr>
            <a:xfrm>
              <a:off x="3740562" y="3284984"/>
              <a:ext cx="1940769" cy="33855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rgbClr val="C00000"/>
                  </a:solidFill>
                  <a:latin typeface="Nunito"/>
                  <a:ea typeface="Nunito"/>
                  <a:cs typeface="Nunito"/>
                  <a:sym typeface="Nunito"/>
                </a:rPr>
                <a:t>Drive Quality</a:t>
              </a:r>
              <a:endParaRPr b="0" i="0" sz="1600" u="none" cap="none" strike="noStrike">
                <a:solidFill>
                  <a:srgbClr val="C00000"/>
                </a:solidFill>
                <a:latin typeface="Nunito"/>
                <a:ea typeface="Nunito"/>
                <a:cs typeface="Nunito"/>
                <a:sym typeface="Nunito"/>
              </a:endParaRPr>
            </a:p>
          </p:txBody>
        </p:sp>
      </p:grpSp>
      <p:grpSp>
        <p:nvGrpSpPr>
          <p:cNvPr id="220" name="Google Shape;220;p24"/>
          <p:cNvGrpSpPr/>
          <p:nvPr/>
        </p:nvGrpSpPr>
        <p:grpSpPr>
          <a:xfrm>
            <a:off x="9060161" y="3926810"/>
            <a:ext cx="2463531" cy="760701"/>
            <a:chOff x="6012160" y="2708920"/>
            <a:chExt cx="2172742" cy="760701"/>
          </a:xfrm>
        </p:grpSpPr>
        <p:sp>
          <p:nvSpPr>
            <p:cNvPr id="221" name="Google Shape;221;p24"/>
            <p:cNvSpPr txBox="1"/>
            <p:nvPr/>
          </p:nvSpPr>
          <p:spPr>
            <a:xfrm>
              <a:off x="6012160" y="3007956"/>
              <a:ext cx="2038789"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6E6E6E"/>
                  </a:solidFill>
                  <a:latin typeface="Nunito"/>
                  <a:ea typeface="Nunito"/>
                  <a:cs typeface="Nunito"/>
                  <a:sym typeface="Nunito"/>
                </a:rPr>
                <a:t>Customer focus. Safety Professionalism. Accountability</a:t>
              </a:r>
              <a:endParaRPr b="0" i="0" sz="1200" u="none" cap="none" strike="noStrike">
                <a:solidFill>
                  <a:srgbClr val="6E6E6E"/>
                </a:solidFill>
                <a:latin typeface="Nunito"/>
                <a:ea typeface="Nunito"/>
                <a:cs typeface="Nunito"/>
                <a:sym typeface="Nunito"/>
              </a:endParaRPr>
            </a:p>
          </p:txBody>
        </p:sp>
        <p:sp>
          <p:nvSpPr>
            <p:cNvPr id="222" name="Google Shape;222;p24"/>
            <p:cNvSpPr txBox="1"/>
            <p:nvPr/>
          </p:nvSpPr>
          <p:spPr>
            <a:xfrm>
              <a:off x="6015606" y="2708920"/>
              <a:ext cx="2169296" cy="33855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chemeClr val="accent4"/>
                  </a:solidFill>
                  <a:latin typeface="Nunito"/>
                  <a:ea typeface="Nunito"/>
                  <a:cs typeface="Nunito"/>
                  <a:sym typeface="Nunito"/>
                </a:rPr>
                <a:t>Live &amp; Work by Values</a:t>
              </a:r>
              <a:endParaRPr b="0" i="0" sz="1600" u="none" cap="none" strike="noStrike">
                <a:solidFill>
                  <a:schemeClr val="accent4"/>
                </a:solidFill>
                <a:latin typeface="Nunito"/>
                <a:ea typeface="Nunito"/>
                <a:cs typeface="Nunito"/>
                <a:sym typeface="Nunito"/>
              </a:endParaRPr>
            </a:p>
          </p:txBody>
        </p:sp>
      </p:grpSp>
      <p:sp>
        <p:nvSpPr>
          <p:cNvPr id="223" name="Google Shape;223;p24"/>
          <p:cNvSpPr/>
          <p:nvPr/>
        </p:nvSpPr>
        <p:spPr>
          <a:xfrm rot="5400000">
            <a:off x="1726041" y="4473402"/>
            <a:ext cx="1121871" cy="2463531"/>
          </a:xfrm>
          <a:prstGeom prst="corner">
            <a:avLst>
              <a:gd fmla="val 22091" name="adj1"/>
              <a:gd fmla="val 20975" name="adj2"/>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70C0"/>
              </a:solidFill>
              <a:latin typeface="Nunito"/>
              <a:ea typeface="Nunito"/>
              <a:cs typeface="Nunito"/>
              <a:sym typeface="Nunito"/>
            </a:endParaRPr>
          </a:p>
        </p:txBody>
      </p:sp>
      <p:grpSp>
        <p:nvGrpSpPr>
          <p:cNvPr id="224" name="Google Shape;224;p24"/>
          <p:cNvGrpSpPr/>
          <p:nvPr/>
        </p:nvGrpSpPr>
        <p:grpSpPr>
          <a:xfrm>
            <a:off x="1395507" y="5478471"/>
            <a:ext cx="2212046" cy="760701"/>
            <a:chOff x="1464245" y="3861048"/>
            <a:chExt cx="2212046" cy="760701"/>
          </a:xfrm>
        </p:grpSpPr>
        <p:sp>
          <p:nvSpPr>
            <p:cNvPr id="225" name="Google Shape;225;p24"/>
            <p:cNvSpPr txBox="1"/>
            <p:nvPr/>
          </p:nvSpPr>
          <p:spPr>
            <a:xfrm>
              <a:off x="1464245" y="4160084"/>
              <a:ext cx="2212046" cy="4616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chemeClr val="dk1"/>
                  </a:solidFill>
                  <a:latin typeface="Nunito"/>
                  <a:ea typeface="Nunito"/>
                  <a:cs typeface="Nunito"/>
                  <a:sym typeface="Nunito"/>
                </a:rPr>
                <a:t>Well defined data structures. Process documentation. </a:t>
              </a:r>
              <a:endParaRPr b="0" i="0" sz="1200" u="none" cap="none" strike="noStrike">
                <a:solidFill>
                  <a:schemeClr val="dk1"/>
                </a:solidFill>
                <a:latin typeface="Nunito"/>
                <a:ea typeface="Nunito"/>
                <a:cs typeface="Nunito"/>
                <a:sym typeface="Nunito"/>
              </a:endParaRPr>
            </a:p>
          </p:txBody>
        </p:sp>
        <p:sp>
          <p:nvSpPr>
            <p:cNvPr id="226" name="Google Shape;226;p24"/>
            <p:cNvSpPr txBox="1"/>
            <p:nvPr/>
          </p:nvSpPr>
          <p:spPr>
            <a:xfrm>
              <a:off x="1467692" y="3861048"/>
              <a:ext cx="1952180" cy="338554"/>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chemeClr val="accent1"/>
                  </a:solidFill>
                  <a:latin typeface="Nunito"/>
                  <a:ea typeface="Nunito"/>
                  <a:cs typeface="Nunito"/>
                  <a:sym typeface="Nunito"/>
                </a:rPr>
                <a:t>Create Visibility</a:t>
              </a:r>
              <a:endParaRPr b="0" i="0" sz="1600" u="none" cap="none" strike="noStrike">
                <a:solidFill>
                  <a:schemeClr val="accent1"/>
                </a:solidFill>
                <a:latin typeface="Nunito"/>
                <a:ea typeface="Nunito"/>
                <a:cs typeface="Nunito"/>
                <a:sym typeface="Nunito"/>
              </a:endParaRPr>
            </a:p>
          </p:txBody>
        </p:sp>
      </p:grpSp>
      <p:sp>
        <p:nvSpPr>
          <p:cNvPr id="227" name="Google Shape;227;p24"/>
          <p:cNvSpPr/>
          <p:nvPr/>
        </p:nvSpPr>
        <p:spPr>
          <a:xfrm>
            <a:off x="2794752" y="3833574"/>
            <a:ext cx="1345489" cy="1345489"/>
          </a:xfrm>
          <a:custGeom>
            <a:rect b="b" l="l" r="r" t="t"/>
            <a:pathLst>
              <a:path extrusionOk="0" h="120000" w="120000">
                <a:moveTo>
                  <a:pt x="30340" y="101636"/>
                </a:moveTo>
                <a:lnTo>
                  <a:pt x="30340" y="101636"/>
                </a:lnTo>
                <a:cubicBezTo>
                  <a:pt x="12777" y="89125"/>
                  <a:pt x="4954" y="66939"/>
                  <a:pt x="10784" y="46179"/>
                </a:cubicBezTo>
                <a:cubicBezTo>
                  <a:pt x="16614" y="25419"/>
                  <a:pt x="34843" y="10550"/>
                  <a:pt x="56351" y="9010"/>
                </a:cubicBezTo>
                <a:cubicBezTo>
                  <a:pt x="77859" y="7471"/>
                  <a:pt x="98020" y="19593"/>
                  <a:pt x="106747" y="39312"/>
                </a:cubicBezTo>
                <a:lnTo>
                  <a:pt x="114415" y="39338"/>
                </a:lnTo>
                <a:lnTo>
                  <a:pt x="101251" y="60140"/>
                </a:lnTo>
                <a:lnTo>
                  <a:pt x="76918" y="39210"/>
                </a:lnTo>
                <a:lnTo>
                  <a:pt x="83528" y="39233"/>
                </a:lnTo>
                <a:lnTo>
                  <a:pt x="83528" y="39233"/>
                </a:lnTo>
                <a:cubicBezTo>
                  <a:pt x="75540" y="30183"/>
                  <a:pt x="63070" y="26517"/>
                  <a:pt x="51455" y="29803"/>
                </a:cubicBezTo>
                <a:cubicBezTo>
                  <a:pt x="39840" y="33090"/>
                  <a:pt x="31140" y="42747"/>
                  <a:pt x="29079" y="54641"/>
                </a:cubicBezTo>
                <a:cubicBezTo>
                  <a:pt x="27017" y="66535"/>
                  <a:pt x="31960" y="78556"/>
                  <a:pt x="41792" y="8556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Nunito"/>
              <a:ea typeface="Nunito"/>
              <a:cs typeface="Nunito"/>
              <a:sym typeface="Nunito"/>
            </a:endParaRPr>
          </a:p>
        </p:txBody>
      </p:sp>
      <p:sp>
        <p:nvSpPr>
          <p:cNvPr id="228" name="Google Shape;228;p24"/>
          <p:cNvSpPr/>
          <p:nvPr/>
        </p:nvSpPr>
        <p:spPr>
          <a:xfrm>
            <a:off x="5405560" y="3296169"/>
            <a:ext cx="1345489" cy="1345489"/>
          </a:xfrm>
          <a:custGeom>
            <a:rect b="b" l="l" r="r" t="t"/>
            <a:pathLst>
              <a:path extrusionOk="0" h="120000" w="120000">
                <a:moveTo>
                  <a:pt x="30340" y="101636"/>
                </a:moveTo>
                <a:lnTo>
                  <a:pt x="30340" y="101636"/>
                </a:lnTo>
                <a:cubicBezTo>
                  <a:pt x="12777" y="89125"/>
                  <a:pt x="4954" y="66939"/>
                  <a:pt x="10784" y="46179"/>
                </a:cubicBezTo>
                <a:cubicBezTo>
                  <a:pt x="16614" y="25419"/>
                  <a:pt x="34843" y="10550"/>
                  <a:pt x="56351" y="9010"/>
                </a:cubicBezTo>
                <a:cubicBezTo>
                  <a:pt x="77859" y="7471"/>
                  <a:pt x="98020" y="19593"/>
                  <a:pt x="106747" y="39312"/>
                </a:cubicBezTo>
                <a:lnTo>
                  <a:pt x="114415" y="39338"/>
                </a:lnTo>
                <a:lnTo>
                  <a:pt x="101251" y="60140"/>
                </a:lnTo>
                <a:lnTo>
                  <a:pt x="76918" y="39210"/>
                </a:lnTo>
                <a:lnTo>
                  <a:pt x="83528" y="39233"/>
                </a:lnTo>
                <a:lnTo>
                  <a:pt x="83528" y="39233"/>
                </a:lnTo>
                <a:cubicBezTo>
                  <a:pt x="75540" y="30183"/>
                  <a:pt x="63070" y="26517"/>
                  <a:pt x="51455" y="29803"/>
                </a:cubicBezTo>
                <a:cubicBezTo>
                  <a:pt x="39840" y="33090"/>
                  <a:pt x="31140" y="42747"/>
                  <a:pt x="29079" y="54641"/>
                </a:cubicBezTo>
                <a:cubicBezTo>
                  <a:pt x="27017" y="66535"/>
                  <a:pt x="31960" y="78556"/>
                  <a:pt x="41792" y="8556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Nunito"/>
              <a:ea typeface="Nunito"/>
              <a:cs typeface="Nunito"/>
              <a:sym typeface="Nunito"/>
            </a:endParaRPr>
          </a:p>
        </p:txBody>
      </p:sp>
      <p:sp>
        <p:nvSpPr>
          <p:cNvPr id="229" name="Google Shape;229;p24"/>
          <p:cNvSpPr/>
          <p:nvPr/>
        </p:nvSpPr>
        <p:spPr>
          <a:xfrm>
            <a:off x="8016368" y="2758763"/>
            <a:ext cx="1345489" cy="1345489"/>
          </a:xfrm>
          <a:custGeom>
            <a:rect b="b" l="l" r="r" t="t"/>
            <a:pathLst>
              <a:path extrusionOk="0" h="120000" w="120000">
                <a:moveTo>
                  <a:pt x="30340" y="101636"/>
                </a:moveTo>
                <a:lnTo>
                  <a:pt x="30340" y="101636"/>
                </a:lnTo>
                <a:cubicBezTo>
                  <a:pt x="12777" y="89125"/>
                  <a:pt x="4954" y="66939"/>
                  <a:pt x="10784" y="46179"/>
                </a:cubicBezTo>
                <a:cubicBezTo>
                  <a:pt x="16614" y="25419"/>
                  <a:pt x="34843" y="10550"/>
                  <a:pt x="56351" y="9010"/>
                </a:cubicBezTo>
                <a:cubicBezTo>
                  <a:pt x="77859" y="7471"/>
                  <a:pt x="98020" y="19593"/>
                  <a:pt x="106747" y="39312"/>
                </a:cubicBezTo>
                <a:lnTo>
                  <a:pt x="114415" y="39338"/>
                </a:lnTo>
                <a:lnTo>
                  <a:pt x="101251" y="60140"/>
                </a:lnTo>
                <a:lnTo>
                  <a:pt x="76918" y="39210"/>
                </a:lnTo>
                <a:lnTo>
                  <a:pt x="83528" y="39233"/>
                </a:lnTo>
                <a:lnTo>
                  <a:pt x="83528" y="39233"/>
                </a:lnTo>
                <a:cubicBezTo>
                  <a:pt x="75540" y="30183"/>
                  <a:pt x="63070" y="26517"/>
                  <a:pt x="51455" y="29803"/>
                </a:cubicBezTo>
                <a:cubicBezTo>
                  <a:pt x="39840" y="33090"/>
                  <a:pt x="31140" y="42747"/>
                  <a:pt x="29079" y="54641"/>
                </a:cubicBezTo>
                <a:cubicBezTo>
                  <a:pt x="27017" y="66535"/>
                  <a:pt x="31960" y="78556"/>
                  <a:pt x="41792" y="85560"/>
                </a:cubicBezTo>
                <a:close/>
              </a:path>
            </a:pathLst>
          </a:cu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Nunito"/>
              <a:ea typeface="Nunito"/>
              <a:cs typeface="Nunito"/>
              <a:sym typeface="Nunito"/>
            </a:endParaRPr>
          </a:p>
        </p:txBody>
      </p:sp>
      <p:sp>
        <p:nvSpPr>
          <p:cNvPr id="230" name="Google Shape;230;p24"/>
          <p:cNvSpPr txBox="1"/>
          <p:nvPr/>
        </p:nvSpPr>
        <p:spPr>
          <a:xfrm>
            <a:off x="70394" y="989121"/>
            <a:ext cx="11850056"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Nunito"/>
                <a:ea typeface="Nunito"/>
                <a:cs typeface="Nunito"/>
                <a:sym typeface="Nunito"/>
              </a:rPr>
              <a:t>Vision</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Nunito"/>
                <a:ea typeface="Nunito"/>
                <a:cs typeface="Nunito"/>
                <a:sym typeface="Nunito"/>
              </a:rPr>
              <a:t>To become a world class manufacturing facility</a:t>
            </a:r>
            <a:endParaRPr/>
          </a:p>
        </p:txBody>
      </p:sp>
      <p:sp>
        <p:nvSpPr>
          <p:cNvPr id="231" name="Google Shape;231;p24"/>
          <p:cNvSpPr txBox="1"/>
          <p:nvPr/>
        </p:nvSpPr>
        <p:spPr>
          <a:xfrm>
            <a:off x="70394" y="2056202"/>
            <a:ext cx="11850056"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000000"/>
                </a:solidFill>
                <a:latin typeface="Nunito"/>
                <a:ea typeface="Nunito"/>
                <a:cs typeface="Nunito"/>
                <a:sym typeface="Nunito"/>
              </a:rPr>
              <a:t>Mission</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Nunito"/>
                <a:ea typeface="Nunito"/>
                <a:cs typeface="Nunito"/>
                <a:sym typeface="Nunito"/>
              </a:rPr>
              <a:t>To deliver products that meet customers demands, on schedule, with the right quality and at the lowest cost</a:t>
            </a:r>
            <a:endParaRPr b="0" i="0" sz="1800" u="none" cap="none" strike="noStrike">
              <a:solidFill>
                <a:srgbClr val="000000"/>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Fuel sales</a:t>
            </a:r>
            <a:endParaRPr/>
          </a:p>
        </p:txBody>
      </p:sp>
      <p:sp>
        <p:nvSpPr>
          <p:cNvPr id="238" name="Google Shape;238;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US"/>
              <a:t>‹#›</a:t>
            </a:fld>
            <a:endParaRPr/>
          </a:p>
        </p:txBody>
      </p:sp>
      <p:pic>
        <p:nvPicPr>
          <p:cNvPr id="239" name="Google Shape;239;p25"/>
          <p:cNvPicPr preferRelativeResize="0"/>
          <p:nvPr/>
        </p:nvPicPr>
        <p:blipFill>
          <a:blip r:embed="rId3">
            <a:alphaModFix/>
          </a:blip>
          <a:stretch>
            <a:fillRect/>
          </a:stretch>
        </p:blipFill>
        <p:spPr>
          <a:xfrm>
            <a:off x="966788" y="1044293"/>
            <a:ext cx="10258425" cy="5210175"/>
          </a:xfrm>
          <a:prstGeom prst="rect">
            <a:avLst/>
          </a:prstGeom>
          <a:noFill/>
          <a:ln>
            <a:noFill/>
          </a:ln>
        </p:spPr>
      </p:pic>
      <p:sp>
        <p:nvSpPr>
          <p:cNvPr id="240" name="Google Shape;240;p25"/>
          <p:cNvSpPr txBox="1"/>
          <p:nvPr/>
        </p:nvSpPr>
        <p:spPr>
          <a:xfrm>
            <a:off x="10229150" y="330500"/>
            <a:ext cx="14046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4"/>
              </a:rPr>
              <a:t>Source data</a:t>
            </a:r>
            <a:endParaRPr>
              <a:latin typeface="Nunito SemiBold"/>
              <a:ea typeface="Nunito SemiBold"/>
              <a:cs typeface="Nunito SemiBold"/>
              <a:sym typeface="Nunito SemiBol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7" name="Google Shape;247;p26"/>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pic>
        <p:nvPicPr>
          <p:cNvPr descr="https://lh4.googleusercontent.com/QsV4v0RLe9oPtWQ7_R3DewXO1d5uuJSW88vYAThKq_1BwgeXc9VaMaE6NMI8d30okW8SWK9Lq304tQBAxTfRSHjkr5kTI9tKWNZhSGT2wfK0Gl_3FLd3VecKIYXOxbQQisFyrjTnuw" id="248" name="Google Shape;248;p26"/>
          <p:cNvPicPr preferRelativeResize="0"/>
          <p:nvPr/>
        </p:nvPicPr>
        <p:blipFill rotWithShape="1">
          <a:blip r:embed="rId4">
            <a:alphaModFix/>
          </a:blip>
          <a:srcRect b="0" l="0" r="0" t="0"/>
          <a:stretch/>
        </p:blipFill>
        <p:spPr>
          <a:xfrm>
            <a:off x="1972605" y="1038649"/>
            <a:ext cx="8388205" cy="5187584"/>
          </a:xfrm>
          <a:prstGeom prst="rect">
            <a:avLst/>
          </a:prstGeom>
          <a:noFill/>
          <a:ln cap="flat" cmpd="sng" w="12700">
            <a:solidFill>
              <a:schemeClr val="dk1"/>
            </a:solidFill>
            <a:prstDash val="solid"/>
            <a:round/>
            <a:headEnd len="sm" w="sm" type="none"/>
            <a:tailEnd len="sm" w="sm" type="none"/>
          </a:ln>
        </p:spPr>
      </p:pic>
      <p:sp>
        <p:nvSpPr>
          <p:cNvPr id="249" name="Google Shape;249;p26"/>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1,000,000 Litres! achieved by Q2</a:t>
            </a:r>
            <a:endParaRPr/>
          </a:p>
        </p:txBody>
      </p:sp>
      <p:sp>
        <p:nvSpPr>
          <p:cNvPr id="250" name="Google Shape;250;p26"/>
          <p:cNvSpPr txBox="1"/>
          <p:nvPr/>
        </p:nvSpPr>
        <p:spPr>
          <a:xfrm>
            <a:off x="10229150" y="330500"/>
            <a:ext cx="14046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Source data</a:t>
            </a:r>
            <a:endParaRPr>
              <a:latin typeface="Nunito SemiBold"/>
              <a:ea typeface="Nunito SemiBold"/>
              <a:cs typeface="Nunito SemiBold"/>
              <a:sym typeface="Nunito SemiBo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7" name="Google Shape;257;p27"/>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400"/>
              <a:buFont typeface="Arial"/>
              <a:buNone/>
            </a:pPr>
            <a:fld id="{00000000-1234-1234-1234-123412341234}" type="slidenum">
              <a:rPr lang="en-US">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58" name="Google Shape;258;p27"/>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Next Milestone</a:t>
            </a:r>
            <a:endParaRPr/>
          </a:p>
        </p:txBody>
      </p:sp>
      <p:sp>
        <p:nvSpPr>
          <p:cNvPr id="259" name="Google Shape;259;p27"/>
          <p:cNvSpPr txBox="1"/>
          <p:nvPr/>
        </p:nvSpPr>
        <p:spPr>
          <a:xfrm>
            <a:off x="70394" y="989121"/>
            <a:ext cx="11850056"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Nunito"/>
                <a:ea typeface="Nunito"/>
                <a:cs typeface="Nunito"/>
                <a:sym typeface="Nunito"/>
              </a:rPr>
              <a:t>25000 cookers in Q3 to be achieved through </a:t>
            </a:r>
            <a:r>
              <a:rPr b="1" i="0" lang="en-US" sz="1800" u="none" cap="none" strike="noStrike">
                <a:solidFill>
                  <a:srgbClr val="000000"/>
                </a:solidFill>
                <a:latin typeface="Nunito"/>
                <a:ea typeface="Nunito"/>
                <a:cs typeface="Nunito"/>
                <a:sym typeface="Nunito"/>
              </a:rPr>
              <a:t>Individuals + Team Work</a:t>
            </a:r>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Nunito"/>
              <a:ea typeface="Nunito"/>
              <a:cs typeface="Nunito"/>
              <a:sym typeface="Nunito"/>
            </a:endParaRPr>
          </a:p>
        </p:txBody>
      </p:sp>
      <p:pic>
        <p:nvPicPr>
          <p:cNvPr descr="Disease Clipart Cure - Sick Man Clipart Png Transparent Png - Full ..." id="260" name="Google Shape;260;p27"/>
          <p:cNvPicPr preferRelativeResize="0"/>
          <p:nvPr/>
        </p:nvPicPr>
        <p:blipFill rotWithShape="1">
          <a:blip r:embed="rId4">
            <a:alphaModFix/>
          </a:blip>
          <a:srcRect b="0" l="0" r="0" t="0"/>
          <a:stretch/>
        </p:blipFill>
        <p:spPr>
          <a:xfrm>
            <a:off x="689955" y="2109002"/>
            <a:ext cx="3582787" cy="3223864"/>
          </a:xfrm>
          <a:prstGeom prst="rect">
            <a:avLst/>
          </a:prstGeom>
          <a:noFill/>
          <a:ln>
            <a:noFill/>
          </a:ln>
        </p:spPr>
      </p:pic>
      <p:pic>
        <p:nvPicPr>
          <p:cNvPr descr="Free Scared Cliparts, Download Free Clip Art, Free Clip Art on ..." id="261" name="Google Shape;261;p27"/>
          <p:cNvPicPr preferRelativeResize="0"/>
          <p:nvPr/>
        </p:nvPicPr>
        <p:blipFill rotWithShape="1">
          <a:blip r:embed="rId5">
            <a:alphaModFix/>
          </a:blip>
          <a:srcRect b="0" l="0" r="0" t="0"/>
          <a:stretch/>
        </p:blipFill>
        <p:spPr>
          <a:xfrm>
            <a:off x="7015942" y="1681626"/>
            <a:ext cx="3216228" cy="3651240"/>
          </a:xfrm>
          <a:prstGeom prst="rect">
            <a:avLst/>
          </a:prstGeom>
          <a:noFill/>
          <a:ln>
            <a:noFill/>
          </a:ln>
        </p:spPr>
      </p:pic>
      <p:sp>
        <p:nvSpPr>
          <p:cNvPr id="262" name="Google Shape;262;p27"/>
          <p:cNvSpPr txBox="1"/>
          <p:nvPr/>
        </p:nvSpPr>
        <p:spPr>
          <a:xfrm>
            <a:off x="960853" y="5434831"/>
            <a:ext cx="3040989" cy="36933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chemeClr val="accent1"/>
                </a:solidFill>
                <a:latin typeface="Nunito"/>
                <a:ea typeface="Nunito"/>
                <a:cs typeface="Nunito"/>
                <a:sym typeface="Nunito"/>
              </a:rPr>
              <a:t>Sick Staff </a:t>
            </a:r>
            <a:r>
              <a:rPr b="0" i="0" lang="en-US" sz="1600" u="none" cap="none" strike="noStrike">
                <a:solidFill>
                  <a:srgbClr val="000000"/>
                </a:solidFill>
                <a:latin typeface="Arial"/>
                <a:ea typeface="Arial"/>
                <a:cs typeface="Arial"/>
                <a:sym typeface="Arial"/>
              </a:rPr>
              <a:t> </a:t>
            </a:r>
            <a:r>
              <a:rPr b="0" i="0" lang="en-US" sz="1800" u="none" cap="none" strike="noStrike">
                <a:solidFill>
                  <a:schemeClr val="accent1"/>
                </a:solidFill>
                <a:latin typeface="Nunito"/>
                <a:ea typeface="Nunito"/>
                <a:cs typeface="Nunito"/>
                <a:sym typeface="Nunito"/>
              </a:rPr>
              <a:t>≠</a:t>
            </a:r>
            <a:r>
              <a:rPr b="1" i="0" lang="en-US" sz="1600" u="none" cap="none" strike="noStrike">
                <a:solidFill>
                  <a:srgbClr val="000000"/>
                </a:solidFill>
                <a:latin typeface="Arial"/>
                <a:ea typeface="Arial"/>
                <a:cs typeface="Arial"/>
                <a:sym typeface="Arial"/>
              </a:rPr>
              <a:t> </a:t>
            </a:r>
            <a:r>
              <a:rPr b="0" i="0" lang="en-US" sz="1600" u="none" cap="none" strike="noStrike">
                <a:solidFill>
                  <a:schemeClr val="accent1"/>
                </a:solidFill>
                <a:latin typeface="Nunito"/>
                <a:ea typeface="Nunito"/>
                <a:cs typeface="Nunito"/>
                <a:sym typeface="Nunito"/>
              </a:rPr>
              <a:t>25000 Cookers</a:t>
            </a:r>
            <a:endParaRPr b="0" i="0" sz="1600" u="none" cap="none" strike="noStrike">
              <a:solidFill>
                <a:schemeClr val="accent1"/>
              </a:solidFill>
              <a:latin typeface="Nunito"/>
              <a:ea typeface="Nunito"/>
              <a:cs typeface="Nunito"/>
              <a:sym typeface="Nunito"/>
            </a:endParaRPr>
          </a:p>
        </p:txBody>
      </p:sp>
      <p:sp>
        <p:nvSpPr>
          <p:cNvPr id="263" name="Google Shape;263;p27"/>
          <p:cNvSpPr txBox="1"/>
          <p:nvPr/>
        </p:nvSpPr>
        <p:spPr>
          <a:xfrm>
            <a:off x="7103561" y="5434831"/>
            <a:ext cx="3040989" cy="369332"/>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r>
              <a:rPr b="0" i="0" lang="en-US" sz="1600" u="none" cap="none" strike="noStrike">
                <a:solidFill>
                  <a:schemeClr val="accent1"/>
                </a:solidFill>
                <a:latin typeface="Nunito"/>
                <a:ea typeface="Nunito"/>
                <a:cs typeface="Nunito"/>
                <a:sym typeface="Nunito"/>
              </a:rPr>
              <a:t>Afraid Staff</a:t>
            </a:r>
            <a:r>
              <a:rPr b="0" i="0" lang="en-US" sz="1600" u="none" cap="none" strike="noStrike">
                <a:solidFill>
                  <a:srgbClr val="000000"/>
                </a:solidFill>
                <a:latin typeface="Arial"/>
                <a:ea typeface="Arial"/>
                <a:cs typeface="Arial"/>
                <a:sym typeface="Arial"/>
              </a:rPr>
              <a:t> </a:t>
            </a:r>
            <a:r>
              <a:rPr b="0" i="0" lang="en-US" sz="1800" u="none" cap="none" strike="noStrike">
                <a:solidFill>
                  <a:schemeClr val="accent1"/>
                </a:solidFill>
                <a:latin typeface="Nunito"/>
                <a:ea typeface="Nunito"/>
                <a:cs typeface="Nunito"/>
                <a:sym typeface="Nunito"/>
              </a:rPr>
              <a:t>≠</a:t>
            </a:r>
            <a:r>
              <a:rPr b="1" i="0" lang="en-US" sz="1600" u="none" cap="none" strike="noStrike">
                <a:solidFill>
                  <a:srgbClr val="000000"/>
                </a:solidFill>
                <a:latin typeface="Arial"/>
                <a:ea typeface="Arial"/>
                <a:cs typeface="Arial"/>
                <a:sym typeface="Arial"/>
              </a:rPr>
              <a:t> </a:t>
            </a:r>
            <a:r>
              <a:rPr b="0" i="0" lang="en-US" sz="1600" u="none" cap="none" strike="noStrike">
                <a:solidFill>
                  <a:schemeClr val="accent1"/>
                </a:solidFill>
                <a:latin typeface="Nunito"/>
                <a:ea typeface="Nunito"/>
                <a:cs typeface="Nunito"/>
                <a:sym typeface="Nunito"/>
              </a:rPr>
              <a:t>25000 Cookers</a:t>
            </a:r>
            <a:endParaRPr b="0" i="0" sz="1600" u="none" cap="none" strike="noStrike">
              <a:solidFill>
                <a:schemeClr val="accent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3F3F3F"/>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